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1" r:id="rId3"/>
    <p:sldId id="258" r:id="rId4"/>
    <p:sldId id="496" r:id="rId5"/>
    <p:sldId id="501" r:id="rId6"/>
    <p:sldId id="506" r:id="rId7"/>
    <p:sldId id="507" r:id="rId8"/>
    <p:sldId id="508" r:id="rId9"/>
    <p:sldId id="509" r:id="rId10"/>
    <p:sldId id="510" r:id="rId11"/>
    <p:sldId id="513" r:id="rId12"/>
    <p:sldId id="511" r:id="rId13"/>
    <p:sldId id="512" r:id="rId14"/>
    <p:sldId id="514" r:id="rId15"/>
    <p:sldId id="502" r:id="rId16"/>
    <p:sldId id="515" r:id="rId17"/>
    <p:sldId id="518" r:id="rId18"/>
    <p:sldId id="522" r:id="rId19"/>
    <p:sldId id="519" r:id="rId20"/>
    <p:sldId id="520" r:id="rId21"/>
    <p:sldId id="327" r:id="rId22"/>
    <p:sldId id="521" r:id="rId23"/>
    <p:sldId id="503" r:id="rId24"/>
    <p:sldId id="516" r:id="rId25"/>
    <p:sldId id="517" r:id="rId26"/>
    <p:sldId id="290" r:id="rId27"/>
    <p:sldId id="289" r:id="rId28"/>
  </p:sldIdLst>
  <p:sldSz cx="12192000" cy="6858000"/>
  <p:notesSz cx="6858000" cy="9144000"/>
  <p:embeddedFontLst>
    <p:embeddedFont>
      <p:font typeface="Montserrat" pitchFamily="2" charset="77"/>
      <p:regular r:id="rId30"/>
      <p:bold r:id="rId31"/>
      <p:italic r:id="rId32"/>
      <p:boldItalic r:id="rId33"/>
    </p:embeddedFont>
    <p:embeddedFont>
      <p:font typeface="Montserrat Medium" panose="020F0502020204030204" pitchFamily="34" charset="0"/>
      <p:regular r:id="rId34"/>
      <p:bold r:id="rId35"/>
      <p:italic r:id="rId36"/>
      <p:boldItalic r:id="rId37"/>
    </p:embeddedFont>
    <p:embeddedFont>
      <p:font typeface="Space Grotesk" panose="020F0502020204030204" pitchFamily="34" charset="0"/>
      <p:regular r:id="rId38"/>
      <p:bold r:id="rId39"/>
      <p:italic r:id="rId40"/>
      <p:boldItalic r:id="rId41"/>
    </p:embeddedFont>
    <p:embeddedFont>
      <p:font typeface="Space Grotesk Medium" panose="020F0502020204030204" pitchFamily="34" charset="0"/>
      <p:regular r:id="rId42"/>
      <p:bold r:id="rId43"/>
      <p:italic r:id="rId44"/>
      <p:boldItalic r:id="rId45"/>
    </p:embeddedFont>
    <p:embeddedFont>
      <p:font typeface="Work Sans" pitchFamily="2" charset="77"/>
      <p:regular r:id="rId46"/>
      <p:bold r:id="rId47"/>
      <p:italic r:id="rId48"/>
      <p:boldItalic r:id="rId49"/>
    </p:embeddedFont>
    <p:embeddedFont>
      <p:font typeface="Work Sans Medium" panose="020F0502020204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g1v8IIh9nkclgqrqpLduafUWPm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0"/>
    <p:restoredTop sz="89413"/>
  </p:normalViewPr>
  <p:slideViewPr>
    <p:cSldViewPr snapToGrid="0">
      <p:cViewPr varScale="1">
        <p:scale>
          <a:sx n="85" d="100"/>
          <a:sy n="85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7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215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07" name="Google Shape;107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en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changelog inside a database has a single consumer that processes the events sequentially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database reads the event, updates the tables, commits the changes, and deletes the event.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pipeline is meant to be very efficient, and having a singe consumer guarantees correctness.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253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397" marR="0" lvl="0" indent="0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None/>
            </a:pPr>
            <a:r>
              <a:rPr lang="en-US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Record the position/state at any point in time using a database and synchronous calls.</a:t>
            </a:r>
          </a:p>
          <a:p>
            <a:pPr marL="152397" marR="0" lvl="0" indent="0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None/>
            </a:pPr>
            <a:endParaRPr lang="en-US" sz="12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152397" marR="0" lvl="0" indent="0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None/>
            </a:pPr>
            <a:r>
              <a:rPr lang="en-US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Supports full CRUD semantics. Reads/Writes on the same data source.</a:t>
            </a:r>
            <a:endParaRPr lang="en-US" sz="16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59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logs inside a data streaming platform are quite different: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off, they are designed to have multiple consumers. Each of these consumers can process the events at a different pace, or even be offline for long periods of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Thus, the logs in a data streaming platform are designed to retain the data for longer periods of time than a database change log.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can be retained inside a data streaming platform for days, weeks, or longer.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fact, lead to the desire to build tools that can process these logs to perform analytics,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667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Rather than querying a database which represents the current state of the data after all events have been applied, these tools allowed you to perform queries over a subset of these events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common example is performing the same calculation over consecutive “windows” of data, e.g., average number of web page visits over a 5-minute period from 9:00-9:05 am,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types of queries weren’t possible before the advent of data streaming platforms.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Consequently, a lot of data streaming platforms are used as event-based databases in addition to their data integration duties.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3181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397" marR="0" lvl="0" indent="0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None/>
            </a:pPr>
            <a:r>
              <a:rPr lang="en-US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Records all events in an immutable sequence.</a:t>
            </a:r>
          </a:p>
          <a:p>
            <a:pPr marL="152397" marR="0" lvl="0" indent="0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None/>
            </a:pPr>
            <a:r>
              <a:rPr lang="en-US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Each event represents a transition from one state to another.</a:t>
            </a:r>
          </a:p>
          <a:p>
            <a:pPr marL="152397" marR="0" lvl="0" indent="0" algn="l" rtl="0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800"/>
              <a:buFontTx/>
              <a:buNone/>
            </a:pPr>
            <a:r>
              <a:rPr lang="en-US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Current state is the culmination of all the events up to the given point in time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111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06" name="Google Shape;6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452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007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18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09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07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321b8d9d9_2_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n" sz="1600">
                <a:solidFill>
                  <a:srgbClr val="353744"/>
                </a:solidFill>
                <a:latin typeface="Work Sans"/>
                <a:ea typeface="Work Sans"/>
                <a:cs typeface="Work Sans"/>
                <a:sym typeface="Work Sans"/>
              </a:rPr>
              <a:t>Former Principal Software Engineer on Splunk’s messaging team that is responsible for Splunk’s internal Pulsar-as-a-Service platform. </a:t>
            </a:r>
            <a:endParaRPr sz="1600">
              <a:solidFill>
                <a:srgbClr val="353744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n" sz="1600">
                <a:solidFill>
                  <a:srgbClr val="353744"/>
                </a:solidFill>
                <a:latin typeface="Work Sans"/>
                <a:ea typeface="Work Sans"/>
                <a:cs typeface="Work Sans"/>
                <a:sym typeface="Work Sans"/>
              </a:rPr>
              <a:t>Former Director of Solution Architecture at Streamlio where he was responsible for the development of best practices and solutions based on Apache Pulsar.</a:t>
            </a:r>
            <a:endParaRPr/>
          </a:p>
        </p:txBody>
      </p:sp>
      <p:sp>
        <p:nvSpPr>
          <p:cNvPr id="209" name="Google Shape;209;g11321b8d9d9_2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161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02f4c2c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02f4c2c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rgbClr val="363C44"/>
                </a:solidFill>
                <a:latin typeface="Montserrat" pitchFamily="2" charset="77"/>
              </a:rPr>
              <a:t>Benefits:</a:t>
            </a:r>
            <a:endParaRPr lang="en-US" sz="1100" dirty="0">
              <a:latin typeface="Montserrat" pitchFamily="2" charset="77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</a:pPr>
            <a:r>
              <a:rPr lang="en-US" sz="1100" i="0" u="none" strike="noStrike" cap="none" dirty="0">
                <a:solidFill>
                  <a:srgbClr val="363C44"/>
                </a:solidFill>
                <a:latin typeface="Montserrat" pitchFamily="2" charset="77"/>
              </a:rPr>
              <a:t>Unlimited Capacity</a:t>
            </a:r>
            <a:endParaRPr lang="en-US" sz="1100" dirty="0">
              <a:latin typeface="Montserrat" pitchFamily="2" charset="77"/>
            </a:endParaRPr>
          </a:p>
          <a:p>
            <a:pPr marL="28575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•"/>
            </a:pPr>
            <a:r>
              <a:rPr lang="en-US" sz="1100" i="0" u="none" strike="noStrike" cap="none" dirty="0">
                <a:solidFill>
                  <a:srgbClr val="363C44"/>
                </a:solidFill>
                <a:latin typeface="Montserrat" pitchFamily="2" charset="77"/>
              </a:rPr>
              <a:t>Automated Scale </a:t>
            </a:r>
            <a:endParaRPr lang="en-US" sz="1100" dirty="0">
              <a:latin typeface="Montserrat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200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757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06" name="Google Shape;6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452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587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06" name="Google Shape;6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0670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c63c89779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dc63c89779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Title: **Building Scalable and Resilient Event-Driven Apps with Apache Pulsar**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**Introduction**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Briefly introduce the topic and its relevance in the modern application development landscape.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Highlight the increasing importance of event-driven architectures for building responsive and efficient applications.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**Understanding Event-Driven Architecture**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Define event-driven architecture and its core concepts.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Explain the benefits of decoupling components, improved scalability, and real-time responsiveness.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**Introducing Apache Pulsar**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Provide an overview of Apache Pulsar as a robust event streaming platform.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Highlight Pulsar's key features that make it suitable for building scalable and resilient event-driven apps.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**Scalability in Event-Driven Apps**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Discuss the challenges of scaling applications to handle large numbers of events.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Explain how Apache Pulsar's architecture supports seamless horizontal scalability for both producers and consumers.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**Resilience and Reliability**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Address the importance of ensuring high availability and data durability in event-driven architectures.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Explore how Apache Pulsar achieves resilience through its architecture, durable storage, and replication mechanisms.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**Case Study: Building a Resilient Microservices Ecosystem**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Present a case study of building a microservices-based architecture using Apache Pulsar.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Showcase how event-driven communication enhances the resilience and scalability of the ecosystem.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**Best Practices for Building Event-Driven Apps with Apache Pulsar**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Offer practical tips and best practices for designing and developing event-driven applications using Apache Pulsar.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Cover topics like topic design, message schemas, and choosing the right subscription strategy.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**Demonstration or Walkthrough**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Depending on the presentation format, consider including a live demonstration or a step-by-step walkthrough of setting up a simple event-driven app using Apache Pulsar.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**Challenges and Future Trends**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Discuss potential challenges in adopting and implementing event-driven architectures.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Highlight future trends and developments in the event streaming and event-driven app landscape.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**Conclusion**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Recap the main points covered in the presentation.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Reinforce the benefits of using Apache Pulsar for building scalable, resilient, and efficient event-driven applications.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Encourage the audience to explore Apache Pulsar further and consider its applicability in their own projects.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06" name="Google Shape;6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452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In the late 2000’s, LinkedIn was starting to run into an issue with scaling its data replication framework.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It simply had too much data that needed to be shared with too many systems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As you can see from this image from the original engineering blog post, every system needed data from multiple different sources.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Worse yet, whenever a new data source came online, it had to be fed into N consuming systems.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engineering.linkedin.com</a:t>
            </a:r>
            <a:r>
              <a:rPr lang="en-US" dirty="0"/>
              <a:t>/distributed-systems/log-what-every-software-engineer-should-know-about-real-time-datas-unifying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921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built a system, Kafka that had the following characteristics / capabilities;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" dirty="0"/>
              <a:t>a write-once, read-many times.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in-order 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horizontally scalable</a:t>
            </a: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Rather than integrate each data source, shown on the top with the systems shown on the bottom. Kafka allow them to publish the data to central log.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Downstream systems could then consume from this unified log to get the data they needed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34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effectLst/>
                <a:latin typeface="-apple-system"/>
              </a:rPr>
              <a:t>The key to Kafka is the </a:t>
            </a:r>
            <a:r>
              <a:rPr lang="en-US" b="0" i="1" dirty="0">
                <a:effectLst/>
                <a:latin typeface="-apple-system"/>
              </a:rPr>
              <a:t>log</a:t>
            </a:r>
            <a:r>
              <a:rPr lang="en-US" b="0" i="0" dirty="0">
                <a:effectLst/>
                <a:latin typeface="-apple-system"/>
              </a:rPr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The log is simply a time-ordered, append-only sequence of data inserts where the data can be anything (in Kafka, it's just an array of bytes).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-apple-system"/>
              </a:rPr>
              <a:t>If this sounds like the basic data structure upon which a database is built, it 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561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might be thinking,  “logs were around way before 2010”, and you would be correct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fact, logs have been used inside databases since 1981.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Nearly all databases rely upon a log data structure to buffer all pending database changes before applying them to the database tables.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changelog, ensures proper ordering of the changes, and represents the authoritative truth of what happened.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state of each table inside the database, represents the result of these events being performed in the order that they occurred.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these events have been applied to the tables, they are purged from the changelog, to make room for newer events.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25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5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2979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solidFill>
          <a:srgbClr val="3C91F7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0"/>
          <p:cNvSpPr/>
          <p:nvPr/>
        </p:nvSpPr>
        <p:spPr>
          <a:xfrm>
            <a:off x="4918233" y="-167"/>
            <a:ext cx="727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7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2100"/>
              <a:buNone/>
              <a:defRPr sz="2800">
                <a:solidFill>
                  <a:srgbClr val="EEEEE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7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7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oogle Shape;17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621" y="6516234"/>
            <a:ext cx="1484861" cy="23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385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&amp; image">
  <p:cSld name="Copy &amp; imag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23333" y="417633"/>
            <a:ext cx="4730400" cy="12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2800"/>
              <a:buFont typeface="Space Grotesk Medium"/>
              <a:buNone/>
              <a:defRPr>
                <a:solidFill>
                  <a:srgbClr val="110A3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2800"/>
              <a:buFont typeface="Space Grotesk Medium"/>
              <a:buNone/>
              <a:defRPr>
                <a:solidFill>
                  <a:srgbClr val="110A3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2800"/>
              <a:buFont typeface="Space Grotesk Medium"/>
              <a:buNone/>
              <a:defRPr>
                <a:solidFill>
                  <a:srgbClr val="110A3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2800"/>
              <a:buFont typeface="Space Grotesk Medium"/>
              <a:buNone/>
              <a:defRPr>
                <a:solidFill>
                  <a:srgbClr val="110A3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2800"/>
              <a:buFont typeface="Space Grotesk Medium"/>
              <a:buNone/>
              <a:defRPr>
                <a:solidFill>
                  <a:srgbClr val="110A3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2800"/>
              <a:buFont typeface="Space Grotesk Medium"/>
              <a:buNone/>
              <a:defRPr>
                <a:solidFill>
                  <a:srgbClr val="110A3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2800"/>
              <a:buFont typeface="Space Grotesk Medium"/>
              <a:buNone/>
              <a:defRPr>
                <a:solidFill>
                  <a:srgbClr val="110A3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2800"/>
              <a:buFont typeface="Space Grotesk Medium"/>
              <a:buNone/>
              <a:defRPr>
                <a:solidFill>
                  <a:srgbClr val="110A3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2800"/>
              <a:buFont typeface="Space Grotesk Medium"/>
              <a:buNone/>
              <a:defRPr>
                <a:solidFill>
                  <a:srgbClr val="110A3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23333" y="1416500"/>
            <a:ext cx="4082000" cy="4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1400"/>
              <a:buFont typeface="Space Grotesk"/>
              <a:buChar char="●"/>
              <a:defRPr sz="1867">
                <a:solidFill>
                  <a:srgbClr val="110A3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1400"/>
              <a:buFont typeface="Space Grotesk"/>
              <a:buChar char="○"/>
              <a:defRPr>
                <a:solidFill>
                  <a:srgbClr val="110A3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1400"/>
              <a:buFont typeface="Space Grotesk"/>
              <a:buChar char="■"/>
              <a:defRPr>
                <a:solidFill>
                  <a:srgbClr val="110A3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1400"/>
              <a:buFont typeface="Space Grotesk"/>
              <a:buChar char="●"/>
              <a:defRPr>
                <a:solidFill>
                  <a:srgbClr val="110A3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1400"/>
              <a:buFont typeface="Space Grotesk"/>
              <a:buChar char="○"/>
              <a:defRPr>
                <a:solidFill>
                  <a:srgbClr val="110A3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1400"/>
              <a:buFont typeface="Space Grotesk"/>
              <a:buChar char="■"/>
              <a:defRPr>
                <a:solidFill>
                  <a:srgbClr val="110A3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1400"/>
              <a:buFont typeface="Space Grotesk"/>
              <a:buChar char="●"/>
              <a:defRPr>
                <a:solidFill>
                  <a:srgbClr val="110A3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1400"/>
              <a:buFont typeface="Space Grotesk"/>
              <a:buChar char="○"/>
              <a:defRPr>
                <a:solidFill>
                  <a:srgbClr val="110A3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110A3A"/>
              </a:buClr>
              <a:buSzPts val="1400"/>
              <a:buFont typeface="Space Grotesk"/>
              <a:buChar char="■"/>
              <a:defRPr>
                <a:solidFill>
                  <a:srgbClr val="110A3A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731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Blank w/ Footer">
  <p:cSld name="Multi-use Blank w/ Foot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799" y="6161579"/>
            <a:ext cx="2487899" cy="6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8"/>
          <p:cNvSpPr txBox="1"/>
          <p:nvPr/>
        </p:nvSpPr>
        <p:spPr>
          <a:xfrm>
            <a:off x="9188084" y="6040033"/>
            <a:ext cx="2568400" cy="5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streamnative.io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2"/>
          <p:cNvSpPr/>
          <p:nvPr/>
        </p:nvSpPr>
        <p:spPr>
          <a:xfrm>
            <a:off x="-99333" y="-92467"/>
            <a:ext cx="12638800" cy="696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2"/>
          <p:cNvSpPr/>
          <p:nvPr/>
        </p:nvSpPr>
        <p:spPr>
          <a:xfrm>
            <a:off x="6157667" y="-116200"/>
            <a:ext cx="6382000" cy="704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2"/>
          <p:cNvSpPr txBox="1">
            <a:spLocks noGrp="1"/>
          </p:cNvSpPr>
          <p:nvPr>
            <p:ph type="title"/>
          </p:nvPr>
        </p:nvSpPr>
        <p:spPr>
          <a:xfrm>
            <a:off x="354000" y="965433"/>
            <a:ext cx="5393600" cy="2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Medium"/>
              <a:buNone/>
              <a:defRPr sz="4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5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5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5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5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5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5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5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5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subTitle" idx="1"/>
          </p:nvPr>
        </p:nvSpPr>
        <p:spPr>
          <a:xfrm>
            <a:off x="354000" y="36206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>
            <a:endParaRPr/>
          </a:p>
        </p:txBody>
      </p:sp>
      <p:pic>
        <p:nvPicPr>
          <p:cNvPr id="39" name="Google Shape;3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0799" y="6161579"/>
            <a:ext cx="2487899" cy="6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✓"/>
              <a:defRPr/>
            </a:lvl1pPr>
            <a:lvl2pPr marL="914400" lvl="1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  <a:defRPr/>
            </a:lvl2pPr>
            <a:lvl3pPr marL="1371600" lvl="2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  <a:defRPr/>
            </a:lvl3pPr>
            <a:lvl4pPr marL="1828800" lvl="3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  <a:defRPr/>
            </a:lvl4pPr>
            <a:lvl5pPr marL="2286000" lvl="4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  <a:defRPr/>
            </a:lvl5pPr>
            <a:lvl6pPr marL="2743200" lvl="5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  <a:defRPr/>
            </a:lvl6pPr>
            <a:lvl7pPr marL="3200400" lvl="6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  <a:defRPr/>
            </a:lvl7pPr>
            <a:lvl8pPr marL="3657600" lvl="7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✓"/>
              <a:defRPr/>
            </a:lvl8pPr>
            <a:lvl9pPr marL="4114800" lvl="8" indent="-3175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44"/>
          <p:cNvSpPr/>
          <p:nvPr/>
        </p:nvSpPr>
        <p:spPr>
          <a:xfrm>
            <a:off x="0" y="0"/>
            <a:ext cx="12192000" cy="1916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4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" name="Google Shape;81;p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7" r:id="rId14"/>
    <p:sldLayoutId id="214748366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3.png"/><Relationship Id="rId7" Type="http://schemas.openxmlformats.org/officeDocument/2006/relationships/hyperlink" Target="https://github.com/davidkj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inkedin.com/in/davidkj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6857" y="2213956"/>
            <a:ext cx="535831" cy="295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6073" y="1924723"/>
            <a:ext cx="495171" cy="2951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4814933" y="2102068"/>
            <a:ext cx="6008808" cy="157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i="0" u="none" strike="noStrike" cap="none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From Zero to Streaming Hero</a:t>
            </a:r>
            <a:endParaRPr sz="4800" b="1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2" name="Google Shape;11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9924" y="2327062"/>
            <a:ext cx="3508688" cy="1372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"/>
          <p:cNvCxnSpPr/>
          <p:nvPr/>
        </p:nvCxnSpPr>
        <p:spPr>
          <a:xfrm>
            <a:off x="4605571" y="1826437"/>
            <a:ext cx="12400" cy="255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1"/>
          <p:cNvSpPr/>
          <p:nvPr/>
        </p:nvSpPr>
        <p:spPr>
          <a:xfrm>
            <a:off x="-113533" y="6202433"/>
            <a:ext cx="12404800" cy="655600"/>
          </a:xfrm>
          <a:prstGeom prst="rect">
            <a:avLst/>
          </a:prstGeom>
          <a:solidFill>
            <a:srgbClr val="0096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4814933" y="3837300"/>
            <a:ext cx="644723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David Kjerrumgaard</a:t>
            </a:r>
            <a:r>
              <a:rPr lang="en" sz="1867" b="1" dirty="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24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Developer Advocate</a:t>
            </a:r>
            <a:br>
              <a:rPr lang="en" sz="24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br>
              <a:rPr lang="en" sz="24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br>
              <a:rPr lang="en" sz="24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667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" name="Google Shape;115;p1">
            <a:extLst>
              <a:ext uri="{FF2B5EF4-FFF2-40B4-BE49-F238E27FC236}">
                <a16:creationId xmlns:a16="http://schemas.microsoft.com/office/drawing/2014/main" id="{82773550-63C9-2692-111B-2B37FAC5BAA4}"/>
              </a:ext>
            </a:extLst>
          </p:cNvPr>
          <p:cNvSpPr txBox="1"/>
          <p:nvPr/>
        </p:nvSpPr>
        <p:spPr>
          <a:xfrm>
            <a:off x="1890800" y="5506802"/>
            <a:ext cx="775592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https://</a:t>
            </a:r>
            <a:r>
              <a:rPr lang="en-US" sz="2400" b="1" i="1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github.com</a:t>
            </a:r>
            <a:r>
              <a:rPr lang="en-US" sz="2400" b="1" i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/</a:t>
            </a:r>
            <a:r>
              <a:rPr lang="en-US" sz="2400" b="1" i="1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david-streamlio</a:t>
            </a:r>
            <a:r>
              <a:rPr lang="en-US" sz="2400" b="1" i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/zero-to-hero</a:t>
            </a:r>
            <a:endParaRPr sz="667" b="1" i="1" dirty="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Database Logs: A Single, Fast Consumer</a:t>
            </a: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731520" y="1250998"/>
            <a:ext cx="4922520" cy="541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Records are read from the changelog and applied to the table using ACID semantics to guarantee consistency. </a:t>
            </a:r>
          </a:p>
          <a:p>
            <a:pPr marL="529162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Once these changes have been applied, the record is deleted from the log.</a:t>
            </a:r>
          </a:p>
          <a:p>
            <a:pPr marL="529162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Consequently, logs inside a database are intended to retain the records for only a short period.</a:t>
            </a:r>
          </a:p>
        </p:txBody>
      </p:sp>
      <p:pic>
        <p:nvPicPr>
          <p:cNvPr id="4" name="Picture 3" descr="A blue cylinder with white text on it&#10;&#10;Description automatically generated">
            <a:extLst>
              <a:ext uri="{FF2B5EF4-FFF2-40B4-BE49-F238E27FC236}">
                <a16:creationId xmlns:a16="http://schemas.microsoft.com/office/drawing/2014/main" id="{B9AB9B48-355B-E1F6-EB13-4A7C7E34F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2" y="1813561"/>
            <a:ext cx="5597025" cy="39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Databases: State-Based Data Model </a:t>
            </a:r>
          </a:p>
        </p:txBody>
      </p:sp>
      <p:pic>
        <p:nvPicPr>
          <p:cNvPr id="5" name="Google Shape;209;p12">
            <a:extLst>
              <a:ext uri="{FF2B5EF4-FFF2-40B4-BE49-F238E27FC236}">
                <a16:creationId xmlns:a16="http://schemas.microsoft.com/office/drawing/2014/main" id="{97CAEB1E-809B-78AF-F067-473FA1DEF5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785" y="1619046"/>
            <a:ext cx="10573089" cy="41022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779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Streaming Logs: Multiple Consumers</a:t>
            </a: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6096000" y="1311958"/>
            <a:ext cx="6050280" cy="541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Unlike database logs, streaming logs have multiple consumers that consume at different rates.</a:t>
            </a:r>
          </a:p>
          <a:p>
            <a:pPr marL="529162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To accommodate for lagging consumers, streaming platforms were designed to retain data inside their logs for longer periods of time.</a:t>
            </a:r>
          </a:p>
          <a:p>
            <a:pPr marL="529162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Retention periods of days, weeks, or even longer are common. </a:t>
            </a:r>
          </a:p>
          <a:p>
            <a:pPr marL="529162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Streaming platforms acted as a buffer for data ingestion.</a:t>
            </a:r>
          </a:p>
        </p:txBody>
      </p:sp>
      <p:pic>
        <p:nvPicPr>
          <p:cNvPr id="5" name="Picture 4" descr="A diagram of a data source&#10;&#10;Description automatically generated">
            <a:extLst>
              <a:ext uri="{FF2B5EF4-FFF2-40B4-BE49-F238E27FC236}">
                <a16:creationId xmlns:a16="http://schemas.microsoft.com/office/drawing/2014/main" id="{803A45B4-C136-9E82-6392-BABBA734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3" y="1311959"/>
            <a:ext cx="5497119" cy="52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8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Stream Processing is Born</a:t>
            </a: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281478"/>
            <a:ext cx="11131868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These longer retention periods led to the desire to process and analyze the data inside these streaming platform logs, a.k.a. Stream Processing.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Stream processing allows users to perform queries that traditional, state-based databases cannot address;</a:t>
            </a:r>
          </a:p>
          <a:p>
            <a:pPr lvl="7">
              <a:buClr>
                <a:srgbClr val="00B0F0"/>
              </a:buClr>
            </a:pPr>
            <a:endParaRPr lang="en-US" sz="2400" dirty="0">
              <a:latin typeface="Work Sans" pitchFamily="2" charset="77"/>
            </a:endParaRPr>
          </a:p>
          <a:p>
            <a:pPr marL="342900" lvl="5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Point-in-time queries such as, “What was the inventory level for this SKU at 8:50 a.m.?”</a:t>
            </a:r>
          </a:p>
          <a:p>
            <a:pPr lvl="5">
              <a:buClr>
                <a:srgbClr val="00B0F0"/>
              </a:buClr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Window analysis such as, “What is the average sensor reading over the five-minute period from 10:41 a.m. to 10:46 a.m.?”</a:t>
            </a:r>
          </a:p>
        </p:txBody>
      </p:sp>
    </p:spTree>
    <p:extLst>
      <p:ext uri="{BB962C8B-B14F-4D97-AF65-F5344CB8AC3E}">
        <p14:creationId xmlns:p14="http://schemas.microsoft.com/office/powerpoint/2010/main" val="387602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Streaming: Event-Based Data Model </a:t>
            </a:r>
          </a:p>
        </p:txBody>
      </p:sp>
      <p:pic>
        <p:nvPicPr>
          <p:cNvPr id="3" name="Google Shape;224;p14">
            <a:extLst>
              <a:ext uri="{FF2B5EF4-FFF2-40B4-BE49-F238E27FC236}">
                <a16:creationId xmlns:a16="http://schemas.microsoft.com/office/drawing/2014/main" id="{93CA6B79-0A88-4574-8303-69577A1F1D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433" y="1459183"/>
            <a:ext cx="9247247" cy="4879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05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/>
          <p:cNvSpPr txBox="1"/>
          <p:nvPr/>
        </p:nvSpPr>
        <p:spPr>
          <a:xfrm>
            <a:off x="622301" y="2819404"/>
            <a:ext cx="3848100" cy="1600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Stream Processing</a:t>
            </a:r>
          </a:p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Architecture</a:t>
            </a:r>
            <a:endParaRPr sz="1867" dirty="0">
              <a:latin typeface="Work Sans" pitchFamily="2" charset="77"/>
            </a:endParaRPr>
          </a:p>
        </p:txBody>
      </p:sp>
      <p:pic>
        <p:nvPicPr>
          <p:cNvPr id="2" name="Picture 1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39304C6D-F202-541D-AF0B-C72087C9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17" y="1165123"/>
            <a:ext cx="6210381" cy="47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9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6A1FB8CC-064C-8339-4F40-FCB8DBC8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0" y="1951724"/>
            <a:ext cx="6499171" cy="3365840"/>
          </a:xfrm>
          <a:prstGeom prst="rect">
            <a:avLst/>
          </a:prstGeom>
        </p:spPr>
      </p:pic>
      <p:sp>
        <p:nvSpPr>
          <p:cNvPr id="3" name="Google Shape;200;p11">
            <a:extLst>
              <a:ext uri="{FF2B5EF4-FFF2-40B4-BE49-F238E27FC236}">
                <a16:creationId xmlns:a16="http://schemas.microsoft.com/office/drawing/2014/main" id="{09334F35-00C2-AD51-947F-5D7D0A7FB301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 Emergence of the Streaming Data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288AE-A0E8-6734-EB11-5725FCCC98A8}"/>
              </a:ext>
            </a:extLst>
          </p:cNvPr>
          <p:cNvSpPr txBox="1"/>
          <p:nvPr/>
        </p:nvSpPr>
        <p:spPr>
          <a:xfrm>
            <a:off x="7530789" y="1760265"/>
            <a:ext cx="42597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Work Sans" pitchFamily="2" charset="77"/>
              </a:rPr>
              <a:t>A new type of data platform is needed to process data-in-motion and unbounded data streams in real-time.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Work Sans" pitchFamily="2" charset="77"/>
              </a:rPr>
              <a:t>An analog to the data-at-rest platforms of the past. 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Work Sans" pitchFamily="2" charset="77"/>
              </a:rPr>
              <a:t>Variations include the streaming data lakehouse.</a:t>
            </a:r>
          </a:p>
        </p:txBody>
      </p:sp>
    </p:spTree>
    <p:extLst>
      <p:ext uri="{BB962C8B-B14F-4D97-AF65-F5344CB8AC3E}">
        <p14:creationId xmlns:p14="http://schemas.microsoft.com/office/powerpoint/2010/main" val="98662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0;p11">
            <a:extLst>
              <a:ext uri="{FF2B5EF4-FFF2-40B4-BE49-F238E27FC236}">
                <a16:creationId xmlns:a16="http://schemas.microsoft.com/office/drawing/2014/main" id="{09334F35-00C2-AD51-947F-5D7D0A7FB301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Everything is a Stream</a:t>
            </a:r>
          </a:p>
        </p:txBody>
      </p:sp>
      <p:pic>
        <p:nvPicPr>
          <p:cNvPr id="5" name="Google Shape;271;p44">
            <a:extLst>
              <a:ext uri="{FF2B5EF4-FFF2-40B4-BE49-F238E27FC236}">
                <a16:creationId xmlns:a16="http://schemas.microsoft.com/office/drawing/2014/main" id="{32CA0DDB-05EF-663C-B6B0-004073CE7E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272" y="3429000"/>
            <a:ext cx="10223292" cy="31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410EE-ACCA-34C0-EA58-9D80651ACBE0}"/>
              </a:ext>
            </a:extLst>
          </p:cNvPr>
          <p:cNvSpPr txBox="1"/>
          <p:nvPr/>
        </p:nvSpPr>
        <p:spPr>
          <a:xfrm>
            <a:off x="749509" y="1459183"/>
            <a:ext cx="10777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Stream: Sequence of data that is made available over time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All computation processes chunks of data over time, producing results over time → Stream processing.</a:t>
            </a:r>
          </a:p>
        </p:txBody>
      </p:sp>
    </p:spTree>
    <p:extLst>
      <p:ext uri="{BB962C8B-B14F-4D97-AF65-F5344CB8AC3E}">
        <p14:creationId xmlns:p14="http://schemas.microsoft.com/office/powerpoint/2010/main" val="1883865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0;p11">
            <a:extLst>
              <a:ext uri="{FF2B5EF4-FFF2-40B4-BE49-F238E27FC236}">
                <a16:creationId xmlns:a16="http://schemas.microsoft.com/office/drawing/2014/main" id="{09334F35-00C2-AD51-947F-5D7D0A7FB301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Streaming Data Platform Architecture</a:t>
            </a:r>
          </a:p>
        </p:txBody>
      </p:sp>
      <p:pic>
        <p:nvPicPr>
          <p:cNvPr id="4" name="Picture 3" descr="A white square with black text&#10;&#10;Description automatically generated">
            <a:extLst>
              <a:ext uri="{FF2B5EF4-FFF2-40B4-BE49-F238E27FC236}">
                <a16:creationId xmlns:a16="http://schemas.microsoft.com/office/drawing/2014/main" id="{A534086E-B8CF-31D4-65CB-4D72B5AB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97" y="1933731"/>
            <a:ext cx="10079794" cy="343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88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0;p11">
            <a:extLst>
              <a:ext uri="{FF2B5EF4-FFF2-40B4-BE49-F238E27FC236}">
                <a16:creationId xmlns:a16="http://schemas.microsoft.com/office/drawing/2014/main" id="{09334F35-00C2-AD51-947F-5D7D0A7FB301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Infinite Stream Storage – Apache Pulsar</a:t>
            </a:r>
          </a:p>
        </p:txBody>
      </p:sp>
      <p:pic>
        <p:nvPicPr>
          <p:cNvPr id="2" name="Google Shape;495;p14">
            <a:extLst>
              <a:ext uri="{FF2B5EF4-FFF2-40B4-BE49-F238E27FC236}">
                <a16:creationId xmlns:a16="http://schemas.microsoft.com/office/drawing/2014/main" id="{52FC8ACA-2580-28B9-F59F-975D4362F3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4528" y="1605774"/>
            <a:ext cx="6798565" cy="45412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D52EC9-9840-51BE-25C7-D31B9399BDE8}"/>
              </a:ext>
            </a:extLst>
          </p:cNvPr>
          <p:cNvSpPr txBox="1"/>
          <p:nvPr/>
        </p:nvSpPr>
        <p:spPr>
          <a:xfrm>
            <a:off x="557558" y="1929161"/>
            <a:ext cx="4215161" cy="308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000" dirty="0">
                <a:latin typeface="Work Sans" pitchFamily="2" charset="77"/>
              </a:rPr>
              <a:t>Apache Pulsar has a two-tiered architecture with separate Compute and Storage layers.</a:t>
            </a:r>
          </a:p>
          <a:p>
            <a:pPr marL="380990" indent="-380990">
              <a:spcAft>
                <a:spcPts val="1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latin typeface="Work Sans" pitchFamily="2" charset="77"/>
              </a:rPr>
              <a:t>Brokers</a:t>
            </a:r>
            <a:r>
              <a:rPr lang="en-US" sz="1800" dirty="0">
                <a:latin typeface="Work Sans" pitchFamily="2" charset="77"/>
              </a:rPr>
              <a:t> – A stateless serving layer that receive and deliver messages to clients.</a:t>
            </a:r>
          </a:p>
          <a:p>
            <a:pPr marL="380990" indent="-380990">
              <a:spcAft>
                <a:spcPts val="1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latin typeface="Work Sans" pitchFamily="2" charset="77"/>
              </a:rPr>
              <a:t>Bookies</a:t>
            </a:r>
            <a:r>
              <a:rPr lang="en-US" sz="1800" dirty="0">
                <a:latin typeface="Work Sans" pitchFamily="2" charset="77"/>
              </a:rPr>
              <a:t> – A stateful persistent layer that retains the messages to disk</a:t>
            </a:r>
          </a:p>
        </p:txBody>
      </p:sp>
    </p:spTree>
    <p:extLst>
      <p:ext uri="{BB962C8B-B14F-4D97-AF65-F5344CB8AC3E}">
        <p14:creationId xmlns:p14="http://schemas.microsoft.com/office/powerpoint/2010/main" val="4050490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1"/>
          <p:cNvSpPr txBox="1"/>
          <p:nvPr/>
        </p:nvSpPr>
        <p:spPr>
          <a:xfrm>
            <a:off x="4795400" y="951528"/>
            <a:ext cx="6928800" cy="334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>
              <a:buSzPts val="1200"/>
              <a:buFont typeface="Montserrat Medium"/>
              <a:buChar char="●"/>
            </a:pPr>
            <a:r>
              <a:rPr lang="en" sz="1600" dirty="0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Apache Pulsar Committer</a:t>
            </a:r>
            <a:r>
              <a:rPr lang="en" sz="1600" dirty="0">
                <a:latin typeface="Work Sans" pitchFamily="2" charset="77"/>
                <a:ea typeface="Montserrat Medium"/>
                <a:cs typeface="Montserrat Medium"/>
                <a:sym typeface="Montserrat Medium"/>
              </a:rPr>
              <a:t> </a:t>
            </a:r>
            <a:endParaRPr sz="1600" dirty="0">
              <a:latin typeface="Work Sans" pitchFamily="2" charset="77"/>
              <a:ea typeface="Montserrat Medium"/>
              <a:cs typeface="Montserrat Medium"/>
              <a:sym typeface="Montserrat Medium"/>
            </a:endParaRPr>
          </a:p>
          <a:p>
            <a:pPr marL="609585"/>
            <a:endParaRPr sz="1600" dirty="0">
              <a:latin typeface="Work Sans" pitchFamily="2" charset="77"/>
              <a:ea typeface="Montserrat Medium"/>
              <a:cs typeface="Montserrat Medium"/>
              <a:sym typeface="Montserrat Medium"/>
            </a:endParaRPr>
          </a:p>
          <a:p>
            <a:pPr marL="609585" indent="-406390">
              <a:buSzPts val="1200"/>
              <a:buFont typeface="Montserrat Medium"/>
              <a:buChar char="●"/>
            </a:pPr>
            <a:r>
              <a:rPr lang="en" sz="1600" dirty="0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Former Principal Software Engineer on Splunk’s messaging team responsible for Splunk’s internal Pulsar-as-a-Service platform. </a:t>
            </a:r>
            <a:endParaRPr sz="1600" dirty="0">
              <a:solidFill>
                <a:srgbClr val="353744"/>
              </a:solidFill>
              <a:latin typeface="Work Sans" pitchFamily="2" charset="77"/>
              <a:ea typeface="Montserrat"/>
              <a:cs typeface="Montserrat"/>
              <a:sym typeface="Montserrat"/>
            </a:endParaRPr>
          </a:p>
          <a:p>
            <a:pPr marL="609585"/>
            <a:endParaRPr sz="1600" dirty="0">
              <a:solidFill>
                <a:srgbClr val="353744"/>
              </a:solidFill>
              <a:latin typeface="Work Sans" pitchFamily="2" charset="77"/>
              <a:ea typeface="Montserrat"/>
              <a:cs typeface="Montserrat"/>
              <a:sym typeface="Montserrat"/>
            </a:endParaRPr>
          </a:p>
          <a:p>
            <a:pPr marL="609585" indent="-406390">
              <a:buSzPts val="1200"/>
              <a:buFont typeface="Montserrat Medium"/>
              <a:buChar char="●"/>
            </a:pPr>
            <a:r>
              <a:rPr lang="en" sz="1600" dirty="0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Former Director of Solution Architecture at </a:t>
            </a:r>
            <a:r>
              <a:rPr lang="en" sz="1600" dirty="0" err="1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Streamlio</a:t>
            </a:r>
            <a:r>
              <a:rPr lang="en" sz="1600" dirty="0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.</a:t>
            </a:r>
          </a:p>
          <a:p>
            <a:pPr marL="609585" indent="-406390">
              <a:buSzPts val="1200"/>
              <a:buFont typeface="Montserrat Medium"/>
              <a:buChar char="●"/>
            </a:pPr>
            <a:endParaRPr lang="en" sz="1600" dirty="0">
              <a:solidFill>
                <a:srgbClr val="353744"/>
              </a:solidFill>
              <a:latin typeface="Work Sans" pitchFamily="2" charset="77"/>
              <a:ea typeface="Montserrat"/>
              <a:cs typeface="Montserrat"/>
              <a:sym typeface="Montserrat"/>
            </a:endParaRPr>
          </a:p>
          <a:p>
            <a:pPr marL="609585" indent="-406390">
              <a:buSzPts val="1200"/>
              <a:buFont typeface="Montserrat Medium"/>
              <a:buChar char="●"/>
            </a:pPr>
            <a:r>
              <a:rPr lang="en" sz="1600" dirty="0">
                <a:solidFill>
                  <a:srgbClr val="353744"/>
                </a:solidFill>
                <a:latin typeface="Work Sans" pitchFamily="2" charset="77"/>
                <a:ea typeface="Montserrat"/>
                <a:cs typeface="Montserrat"/>
                <a:sym typeface="Montserrat"/>
              </a:rPr>
              <a:t>Global practice director of Professional Services at Hortonworks.</a:t>
            </a:r>
          </a:p>
          <a:p>
            <a:pPr marL="609585" indent="-406390">
              <a:buSzPts val="1200"/>
              <a:buFont typeface="Montserrat Medium"/>
              <a:buChar char="●"/>
            </a:pPr>
            <a:endParaRPr sz="16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585"/>
            <a:endParaRPr sz="2533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2" name="Google Shape;2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1282" y="4164111"/>
            <a:ext cx="1489435" cy="4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384" y="4870754"/>
            <a:ext cx="1507215" cy="55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9648" y="4034005"/>
            <a:ext cx="1434733" cy="43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4516" y="4810961"/>
            <a:ext cx="2536400" cy="68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4401" y="1288667"/>
            <a:ext cx="2279200" cy="227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9" name="Google Shape;219;p51"/>
          <p:cNvSpPr txBox="1"/>
          <p:nvPr/>
        </p:nvSpPr>
        <p:spPr>
          <a:xfrm>
            <a:off x="1214600" y="3714000"/>
            <a:ext cx="2718800" cy="7592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David Kjerrumgaard</a:t>
            </a:r>
            <a:endParaRPr sz="1867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ctr"/>
            <a:r>
              <a:rPr lang="en" sz="1467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Developer Advocate</a:t>
            </a:r>
            <a:endParaRPr sz="1467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40AE67C-2BBC-ECF3-35A0-151BD0184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8701" y="4731866"/>
            <a:ext cx="1624156" cy="100651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AB8EBE8-F945-6512-3079-BC6B853E7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3307" y="3926537"/>
            <a:ext cx="21971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0;p11">
            <a:extLst>
              <a:ext uri="{FF2B5EF4-FFF2-40B4-BE49-F238E27FC236}">
                <a16:creationId xmlns:a16="http://schemas.microsoft.com/office/drawing/2014/main" id="{09334F35-00C2-AD51-947F-5D7D0A7FB301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Infinite Stream Compute – Apache Flink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9EB3D3-C44A-D361-D4EF-BBB18F577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550" y="1216830"/>
            <a:ext cx="8280244" cy="564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55A01-C4F4-FD02-90DF-852655168A8D}"/>
              </a:ext>
            </a:extLst>
          </p:cNvPr>
          <p:cNvSpPr txBox="1"/>
          <p:nvPr/>
        </p:nvSpPr>
        <p:spPr>
          <a:xfrm>
            <a:off x="891914" y="1573809"/>
            <a:ext cx="4909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 Distributed computing engine.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Work Sans" pitchFamily="2" charset="7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 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Work Sans" pitchFamily="2" charset="77"/>
              </a:rPr>
              <a:t>tateful processing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latin typeface="Work Sans" pitchFamily="2" charset="77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Work Sans" pitchFamily="2" charset="77"/>
              </a:rPr>
              <a:t>Massive scalability</a:t>
            </a:r>
          </a:p>
        </p:txBody>
      </p:sp>
    </p:spTree>
    <p:extLst>
      <p:ext uri="{BB962C8B-B14F-4D97-AF65-F5344CB8AC3E}">
        <p14:creationId xmlns:p14="http://schemas.microsoft.com/office/powerpoint/2010/main" val="315584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0;p11">
            <a:extLst>
              <a:ext uri="{FF2B5EF4-FFF2-40B4-BE49-F238E27FC236}">
                <a16:creationId xmlns:a16="http://schemas.microsoft.com/office/drawing/2014/main" id="{8F9C9CC7-D58C-1D64-8223-E8433C74E8BC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Flink SQL</a:t>
            </a:r>
          </a:p>
        </p:txBody>
      </p:sp>
      <p:pic>
        <p:nvPicPr>
          <p:cNvPr id="26" name="Picture 25" descr="A diagram of a process&#10;&#10;Description automatically generated">
            <a:extLst>
              <a:ext uri="{FF2B5EF4-FFF2-40B4-BE49-F238E27FC236}">
                <a16:creationId xmlns:a16="http://schemas.microsoft.com/office/drawing/2014/main" id="{C9A5203A-0CB9-0374-9CFB-7BA9A2729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55" y="1228558"/>
            <a:ext cx="11406090" cy="53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0;p11">
            <a:extLst>
              <a:ext uri="{FF2B5EF4-FFF2-40B4-BE49-F238E27FC236}">
                <a16:creationId xmlns:a16="http://schemas.microsoft.com/office/drawing/2014/main" id="{09334F35-00C2-AD51-947F-5D7D0A7FB301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Streaming Analytics – Elastic + Kibana</a:t>
            </a:r>
          </a:p>
        </p:txBody>
      </p:sp>
      <p:pic>
        <p:nvPicPr>
          <p:cNvPr id="4" name="Picture 3" descr="A logo with text below&#10;&#10;Description automatically generated">
            <a:extLst>
              <a:ext uri="{FF2B5EF4-FFF2-40B4-BE49-F238E27FC236}">
                <a16:creationId xmlns:a16="http://schemas.microsoft.com/office/drawing/2014/main" id="{5885D1C7-3E78-822B-4C43-DA6D2A87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12" y="2330974"/>
            <a:ext cx="2019300" cy="1752600"/>
          </a:xfrm>
          <a:prstGeom prst="rect">
            <a:avLst/>
          </a:prstGeom>
        </p:spPr>
      </p:pic>
      <p:pic>
        <p:nvPicPr>
          <p:cNvPr id="6" name="Picture 5" descr="A logo with black text&#10;&#10;Description automatically generated">
            <a:extLst>
              <a:ext uri="{FF2B5EF4-FFF2-40B4-BE49-F238E27FC236}">
                <a16:creationId xmlns:a16="http://schemas.microsoft.com/office/drawing/2014/main" id="{2EB42CE0-B02A-EC42-0786-47A67E2C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407" y="2324624"/>
            <a:ext cx="2197100" cy="1765300"/>
          </a:xfrm>
          <a:prstGeom prst="rect">
            <a:avLst/>
          </a:prstGeom>
        </p:spPr>
      </p:pic>
      <p:pic>
        <p:nvPicPr>
          <p:cNvPr id="7" name="Google Shape;213;p42">
            <a:extLst>
              <a:ext uri="{FF2B5EF4-FFF2-40B4-BE49-F238E27FC236}">
                <a16:creationId xmlns:a16="http://schemas.microsoft.com/office/drawing/2014/main" id="{3A3C280D-DF0B-5E7C-D45C-21851BF4CAF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9299" y="2552481"/>
            <a:ext cx="1840502" cy="1033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07A1A1-2012-105F-6381-E26FA91D86F5}"/>
              </a:ext>
            </a:extLst>
          </p:cNvPr>
          <p:cNvCxnSpPr>
            <a:endCxn id="4" idx="1"/>
          </p:cNvCxnSpPr>
          <p:nvPr/>
        </p:nvCxnSpPr>
        <p:spPr>
          <a:xfrm>
            <a:off x="3807502" y="3207274"/>
            <a:ext cx="88361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2EB0A9-9BD8-D266-E17F-B6C1E1443855}"/>
              </a:ext>
            </a:extLst>
          </p:cNvPr>
          <p:cNvCxnSpPr/>
          <p:nvPr/>
        </p:nvCxnSpPr>
        <p:spPr>
          <a:xfrm>
            <a:off x="7047876" y="3207274"/>
            <a:ext cx="88361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3AB529-E998-2D7E-D8D3-D876CC776FA2}"/>
              </a:ext>
            </a:extLst>
          </p:cNvPr>
          <p:cNvSpPr txBox="1"/>
          <p:nvPr/>
        </p:nvSpPr>
        <p:spPr>
          <a:xfrm>
            <a:off x="1199213" y="4497049"/>
            <a:ext cx="2117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Work Sans" pitchFamily="2" charset="77"/>
              </a:rPr>
              <a:t>Streaming Data 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C2621-E3E9-EBF4-0B19-1B1CAAEB8AC2}"/>
              </a:ext>
            </a:extLst>
          </p:cNvPr>
          <p:cNvSpPr txBox="1"/>
          <p:nvPr/>
        </p:nvSpPr>
        <p:spPr>
          <a:xfrm>
            <a:off x="4887993" y="4497048"/>
            <a:ext cx="195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Work Sans" pitchFamily="2" charset="77"/>
              </a:rPr>
              <a:t>Data Storage and Indexing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28B6-A6D0-B741-8412-53505A2E2816}"/>
              </a:ext>
            </a:extLst>
          </p:cNvPr>
          <p:cNvSpPr txBox="1"/>
          <p:nvPr/>
        </p:nvSpPr>
        <p:spPr>
          <a:xfrm>
            <a:off x="8413180" y="4497048"/>
            <a:ext cx="195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Work Sans" pitchFamily="2" charset="77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657345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/>
          <p:cNvSpPr txBox="1"/>
          <p:nvPr/>
        </p:nvSpPr>
        <p:spPr>
          <a:xfrm>
            <a:off x="622301" y="2819404"/>
            <a:ext cx="3848100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eCommerce</a:t>
            </a:r>
          </a:p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Use Case</a:t>
            </a:r>
            <a:endParaRPr sz="1867" dirty="0">
              <a:latin typeface="Work Sans" pitchFamily="2" charset="77"/>
            </a:endParaRPr>
          </a:p>
        </p:txBody>
      </p:sp>
      <p:pic>
        <p:nvPicPr>
          <p:cNvPr id="2" name="Picture 1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39304C6D-F202-541D-AF0B-C72087C9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17" y="1165123"/>
            <a:ext cx="6210381" cy="47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23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0;p11">
            <a:extLst>
              <a:ext uri="{FF2B5EF4-FFF2-40B4-BE49-F238E27FC236}">
                <a16:creationId xmlns:a16="http://schemas.microsoft.com/office/drawing/2014/main" id="{38CAEBA5-3432-A4FD-F2B4-E4D5021C99E3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Click Stream Analytics </a:t>
            </a:r>
          </a:p>
        </p:txBody>
      </p:sp>
      <p:sp>
        <p:nvSpPr>
          <p:cNvPr id="10" name="Google Shape;201;p11">
            <a:extLst>
              <a:ext uri="{FF2B5EF4-FFF2-40B4-BE49-F238E27FC236}">
                <a16:creationId xmlns:a16="http://schemas.microsoft.com/office/drawing/2014/main" id="{D1C65C18-A3C6-5CAA-7131-14FA22881A2E}"/>
              </a:ext>
            </a:extLst>
          </p:cNvPr>
          <p:cNvSpPr txBox="1"/>
          <p:nvPr/>
        </p:nvSpPr>
        <p:spPr>
          <a:xfrm>
            <a:off x="511732" y="1281478"/>
            <a:ext cx="11131868" cy="504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This data contains the user behavior on the day of November 27, 2017 (behaviors include “click,” “like,” “purchase,” and “add to shopping cart” events). 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Each row represents a user behavior event, with the user ID, product ID, product category ID, event type, and timestamp in JSON format. 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Calculate the number of “buy” behaviors completed each hour. 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Calculate the cumulative number of unique visitors.</a:t>
            </a: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Calculate the category rankings to inform us of the most popular categories on our e-commerce site.</a:t>
            </a:r>
          </a:p>
        </p:txBody>
      </p:sp>
    </p:spTree>
    <p:extLst>
      <p:ext uri="{BB962C8B-B14F-4D97-AF65-F5344CB8AC3E}">
        <p14:creationId xmlns:p14="http://schemas.microsoft.com/office/powerpoint/2010/main" val="3213217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/>
          <p:cNvSpPr txBox="1"/>
          <p:nvPr/>
        </p:nvSpPr>
        <p:spPr>
          <a:xfrm>
            <a:off x="622301" y="2819404"/>
            <a:ext cx="38481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Demo</a:t>
            </a:r>
          </a:p>
        </p:txBody>
      </p:sp>
      <p:pic>
        <p:nvPicPr>
          <p:cNvPr id="2" name="Picture 1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39304C6D-F202-541D-AF0B-C72087C9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17" y="1165123"/>
            <a:ext cx="6210381" cy="47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93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/>
        </p:nvSpPr>
        <p:spPr>
          <a:xfrm>
            <a:off x="1617400" y="2428867"/>
            <a:ext cx="8957200" cy="1579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6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8666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/>
          <p:nvPr/>
        </p:nvSpPr>
        <p:spPr>
          <a:xfrm>
            <a:off x="476000" y="2203800"/>
            <a:ext cx="5450800" cy="1887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Let’s Keep</a:t>
            </a:r>
            <a:endParaRPr sz="5333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 Touch!</a:t>
            </a:r>
            <a:endParaRPr sz="5333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0" name="Google Shape;470;p34"/>
          <p:cNvSpPr txBox="1"/>
          <p:nvPr/>
        </p:nvSpPr>
        <p:spPr>
          <a:xfrm>
            <a:off x="7783505" y="2724063"/>
            <a:ext cx="2790800" cy="71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David Kjerrumgaard</a:t>
            </a:r>
            <a:endParaRPr sz="20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rgbClr val="828282"/>
                </a:solidFill>
                <a:latin typeface="Work Sans"/>
                <a:ea typeface="Work Sans"/>
                <a:cs typeface="Work Sans"/>
                <a:sym typeface="Work Sans"/>
              </a:rPr>
              <a:t>Developer Advocate</a:t>
            </a:r>
            <a:endParaRPr sz="1067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1" name="Google Shape;47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101" y="4349541"/>
            <a:ext cx="303479" cy="2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101" y="3854130"/>
            <a:ext cx="303488" cy="303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3100" y="4799397"/>
            <a:ext cx="303477" cy="28936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7407289" y="3814957"/>
            <a:ext cx="1826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@davidkjerrumga1</a:t>
            </a:r>
            <a:endParaRPr sz="1333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75" name="Google Shape;475;p34"/>
          <p:cNvSpPr txBox="1"/>
          <p:nvPr/>
        </p:nvSpPr>
        <p:spPr>
          <a:xfrm>
            <a:off x="7407289" y="4284049"/>
            <a:ext cx="3543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u="sng">
                <a:solidFill>
                  <a:schemeClr val="hlink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6"/>
              </a:rPr>
              <a:t>https://www.linkedin.com/in/davidkj/</a:t>
            </a:r>
            <a:r>
              <a:rPr lang="en" sz="1333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endParaRPr sz="1333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76" name="Google Shape;476;p34"/>
          <p:cNvSpPr txBox="1"/>
          <p:nvPr/>
        </p:nvSpPr>
        <p:spPr>
          <a:xfrm>
            <a:off x="7407289" y="4753114"/>
            <a:ext cx="3102800" cy="4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7"/>
              </a:rPr>
              <a:t>https://github.com/davidkj</a:t>
            </a:r>
            <a:r>
              <a:rPr lang="en" sz="1333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333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65500" y="721104"/>
            <a:ext cx="1826800" cy="1826800"/>
          </a:xfrm>
          <a:prstGeom prst="ellipse">
            <a:avLst/>
          </a:prstGeom>
          <a:noFill/>
          <a:ln w="38100" cap="flat" cmpd="sng">
            <a:solidFill>
              <a:srgbClr val="0091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/>
        </p:nvSpPr>
        <p:spPr>
          <a:xfrm>
            <a:off x="4795400" y="951528"/>
            <a:ext cx="4100122" cy="137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marR="0" lvl="0" indent="-406389" algn="l" rtl="0"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200"/>
              <a:buFont typeface="Montserrat Medium"/>
              <a:buChar char="●"/>
            </a:pPr>
            <a:r>
              <a:rPr lang="en" sz="1600">
                <a:solidFill>
                  <a:srgbClr val="353744"/>
                </a:solidFill>
                <a:latin typeface="Montserrat"/>
                <a:ea typeface="Montserrat"/>
                <a:cs typeface="Montserrat"/>
                <a:sym typeface="Montserrat"/>
              </a:rPr>
              <a:t>Author of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Pulsar In Action.  </a:t>
            </a:r>
            <a:endParaRPr/>
          </a:p>
          <a:p>
            <a:pPr marL="20319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585" marR="0" lvl="0" indent="-406389" algn="l" rtl="0"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200"/>
              <a:buFont typeface="Montserrat Medium"/>
              <a:buChar char="●"/>
            </a:pPr>
            <a:r>
              <a:rPr lang="en" sz="1600">
                <a:solidFill>
                  <a:srgbClr val="353744"/>
                </a:solidFill>
                <a:latin typeface="Montserrat"/>
                <a:ea typeface="Montserrat"/>
                <a:cs typeface="Montserrat"/>
                <a:sym typeface="Montserrat"/>
              </a:rPr>
              <a:t>Co-Author of </a:t>
            </a:r>
            <a:r>
              <a:rPr lang="en" sz="1600" b="1" i="1">
                <a:solidFill>
                  <a:srgbClr val="353744"/>
                </a:solidFill>
                <a:latin typeface="Montserrat"/>
                <a:ea typeface="Montserrat"/>
                <a:cs typeface="Montserrat"/>
                <a:sym typeface="Montserrat"/>
              </a:rPr>
              <a:t>Practical Hive</a:t>
            </a:r>
            <a:endParaRPr sz="1600" b="1" i="1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58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401" y="1288667"/>
            <a:ext cx="2279200" cy="227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1214600" y="3714000"/>
            <a:ext cx="2718800" cy="7592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David Kjerrumgaard</a:t>
            </a:r>
            <a:endParaRPr sz="1867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Author</a:t>
            </a:r>
            <a:endParaRPr sz="1467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6" name="Google Shape;136;p3" descr="A picture containing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6765" y="2428267"/>
            <a:ext cx="2221048" cy="273794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/>
          <p:nvPr/>
        </p:nvSpPr>
        <p:spPr>
          <a:xfrm>
            <a:off x="1450895" y="5077578"/>
            <a:ext cx="1017278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19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0319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</a:t>
            </a:r>
            <a:r>
              <a:rPr lang="en" sz="1800" b="1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streamnative.io</a:t>
            </a:r>
            <a:r>
              <a:rPr lang="en" sz="18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/download/manning-</a:t>
            </a:r>
            <a:r>
              <a:rPr lang="en" sz="1800" b="1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ebook</a:t>
            </a:r>
            <a:r>
              <a:rPr lang="en" sz="18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</a:t>
            </a:r>
            <a:r>
              <a:rPr lang="en" sz="1800" b="1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apache</a:t>
            </a:r>
            <a:r>
              <a:rPr lang="en" sz="1800" b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-pulsar-in-action</a:t>
            </a:r>
            <a:endParaRPr sz="1800" b="1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8" name="Google Shape;138;p3" descr="Graphical user interfac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5317" y="2450966"/>
            <a:ext cx="1990648" cy="275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0913" y="4741011"/>
            <a:ext cx="1471808" cy="1471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c63c89779_0_889"/>
          <p:cNvSpPr txBox="1">
            <a:spLocks noGrp="1"/>
          </p:cNvSpPr>
          <p:nvPr>
            <p:ph type="title"/>
          </p:nvPr>
        </p:nvSpPr>
        <p:spPr>
          <a:xfrm>
            <a:off x="415600" y="47271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00000"/>
              </a:lnSpc>
              <a:buSzPts val="2800"/>
            </a:pPr>
            <a:r>
              <a:rPr lang="en-US" b="1" dirty="0">
                <a:latin typeface="Work Sans" pitchFamily="2" charset="77"/>
              </a:rPr>
              <a:t>Outline</a:t>
            </a:r>
            <a:endParaRPr dirty="0">
              <a:latin typeface="Work Sans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9A361-CA6F-7991-C422-745290196CE6}"/>
              </a:ext>
            </a:extLst>
          </p:cNvPr>
          <p:cNvSpPr txBox="1"/>
          <p:nvPr/>
        </p:nvSpPr>
        <p:spPr>
          <a:xfrm>
            <a:off x="647700" y="1524000"/>
            <a:ext cx="111287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What is Data Streaming?</a:t>
            </a:r>
          </a:p>
          <a:p>
            <a:pPr>
              <a:buClr>
                <a:srgbClr val="3B96FF"/>
              </a:buClr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Streaming Data Platform Reference Architecture</a:t>
            </a:r>
          </a:p>
          <a:p>
            <a:pPr>
              <a:buClr>
                <a:srgbClr val="3B96FF"/>
              </a:buClr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eCommerce Use Case</a:t>
            </a:r>
          </a:p>
          <a:p>
            <a:pPr>
              <a:buClr>
                <a:srgbClr val="3B96FF"/>
              </a:buClr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Demonstration</a:t>
            </a:r>
          </a:p>
          <a:p>
            <a:pPr>
              <a:buClr>
                <a:srgbClr val="3B96FF"/>
              </a:buClr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3B96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Q&amp;A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"/>
          <p:cNvSpPr txBox="1"/>
          <p:nvPr/>
        </p:nvSpPr>
        <p:spPr>
          <a:xfrm>
            <a:off x="622301" y="2819404"/>
            <a:ext cx="3848100" cy="11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SzPts val="2400"/>
            </a:pPr>
            <a:r>
              <a:rPr lang="en-US" sz="3200" b="1" dirty="0">
                <a:solidFill>
                  <a:schemeClr val="lt1"/>
                </a:solidFill>
                <a:latin typeface="Work Sans" pitchFamily="2" charset="77"/>
                <a:sym typeface="Montserrat"/>
              </a:rPr>
              <a:t>What is Streaming?</a:t>
            </a:r>
            <a:endParaRPr sz="1867" dirty="0">
              <a:latin typeface="Work Sans" pitchFamily="2" charset="77"/>
            </a:endParaRPr>
          </a:p>
        </p:txBody>
      </p:sp>
      <p:pic>
        <p:nvPicPr>
          <p:cNvPr id="2" name="Picture 1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39304C6D-F202-541D-AF0B-C72087C9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317" y="1165123"/>
            <a:ext cx="6210381" cy="47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</a:t>
            </a:r>
            <a:r>
              <a:rPr lang="en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Origin of Data Streaming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3" y="1357678"/>
            <a:ext cx="100756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Work Sans" pitchFamily="2" charset="77"/>
              </a:rPr>
              <a:t>In 2010, LinkedIn needed to ingest large amounts of data from its website and internal infrastructure logs and replicate it to multiple databases with minimal latency.</a:t>
            </a:r>
          </a:p>
        </p:txBody>
      </p:sp>
      <p:pic>
        <p:nvPicPr>
          <p:cNvPr id="4" name="Picture 3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4A5B1372-AE7A-B3E1-2DFB-FB6468AEC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91" y="3189871"/>
            <a:ext cx="9823939" cy="33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</a:t>
            </a:r>
            <a:r>
              <a:rPr lang="en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Origin of Data Streaming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357678"/>
            <a:ext cx="10811588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400" dirty="0">
                <a:latin typeface="Work Sans" pitchFamily="2" charset="77"/>
              </a:rPr>
              <a:t>But rather than build a custom solution for every point-to-point integration, they envisioned a more generic solution known as </a:t>
            </a:r>
            <a:r>
              <a:rPr lang="en-US" sz="2400" b="1" i="1" dirty="0">
                <a:latin typeface="Work Sans" pitchFamily="2" charset="77"/>
              </a:rPr>
              <a:t>Kafka</a:t>
            </a:r>
            <a:r>
              <a:rPr lang="en-US" sz="2400" dirty="0">
                <a:latin typeface="Work Sans" pitchFamily="2" charset="77"/>
              </a:rPr>
              <a:t>.</a:t>
            </a:r>
          </a:p>
        </p:txBody>
      </p:sp>
      <p:pic>
        <p:nvPicPr>
          <p:cNvPr id="5" name="Picture 4" descr="A diagram of a logistic&#10;&#10;Description automatically generated">
            <a:extLst>
              <a:ext uri="{FF2B5EF4-FFF2-40B4-BE49-F238E27FC236}">
                <a16:creationId xmlns:a16="http://schemas.microsoft.com/office/drawing/2014/main" id="{217ABF89-1594-A029-9341-786FCA4C2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47" y="2510261"/>
            <a:ext cx="10375625" cy="43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</a:t>
            </a:r>
            <a:r>
              <a:rPr lang="en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Log</a:t>
            </a:r>
            <a:endParaRPr sz="36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357678"/>
            <a:ext cx="10811588" cy="2223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186262" indent="0">
              <a:spcBef>
                <a:spcPts val="1333"/>
              </a:spcBef>
              <a:buNone/>
            </a:pPr>
            <a:r>
              <a:rPr lang="en-US" sz="2400" dirty="0">
                <a:latin typeface="Work Sans" pitchFamily="2" charset="77"/>
              </a:rPr>
              <a:t>The key to Kafka’s flexibility is its use of the </a:t>
            </a:r>
            <a:r>
              <a:rPr lang="en-US" sz="2400" b="1" i="1" dirty="0">
                <a:latin typeface="Work Sans" pitchFamily="2" charset="77"/>
              </a:rPr>
              <a:t>log</a:t>
            </a:r>
            <a:r>
              <a:rPr lang="en-US" sz="2400" dirty="0">
                <a:latin typeface="Work Sans" pitchFamily="2" charset="77"/>
              </a:rPr>
              <a:t> data structure.</a:t>
            </a:r>
          </a:p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A time-ordered, append-only sequence of data.</a:t>
            </a:r>
          </a:p>
          <a:p>
            <a:pPr marL="529162" indent="-342900">
              <a:spcBef>
                <a:spcPts val="1333"/>
              </a:spcBef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The records are stored in the log as byte arrays, which makes them easily serialized/deserialized into just about anything.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350B6A0-F2C6-40A7-60C1-D98BEF95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1" y="3731163"/>
            <a:ext cx="5187930" cy="27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9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11">
            <a:extLst>
              <a:ext uri="{FF2B5EF4-FFF2-40B4-BE49-F238E27FC236}">
                <a16:creationId xmlns:a16="http://schemas.microsoft.com/office/drawing/2014/main" id="{224A3BD0-276A-36E3-040C-993FBB430798}"/>
              </a:ext>
            </a:extLst>
          </p:cNvPr>
          <p:cNvSpPr txBox="1"/>
          <p:nvPr/>
        </p:nvSpPr>
        <p:spPr>
          <a:xfrm>
            <a:off x="548400" y="306600"/>
            <a:ext cx="11095200" cy="115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Wait a Minute…. Logs Aren’t Revolutionary</a:t>
            </a:r>
          </a:p>
        </p:txBody>
      </p:sp>
      <p:sp>
        <p:nvSpPr>
          <p:cNvPr id="3" name="Google Shape;201;p11">
            <a:extLst>
              <a:ext uri="{FF2B5EF4-FFF2-40B4-BE49-F238E27FC236}">
                <a16:creationId xmlns:a16="http://schemas.microsoft.com/office/drawing/2014/main" id="{7A0B4601-8992-03E6-C972-42FDAA028F9A}"/>
              </a:ext>
            </a:extLst>
          </p:cNvPr>
          <p:cNvSpPr txBox="1"/>
          <p:nvPr/>
        </p:nvSpPr>
        <p:spPr>
          <a:xfrm>
            <a:off x="511732" y="1357678"/>
            <a:ext cx="10811588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Logs have been used inside databases since 1981.</a:t>
            </a:r>
          </a:p>
          <a:p>
            <a:pPr marL="529162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C4C4C"/>
                </a:solidFill>
                <a:latin typeface="Work Sans" pitchFamily="2" charset="77"/>
              </a:rPr>
              <a:t>A</a:t>
            </a:r>
            <a:r>
              <a:rPr lang="en-US" sz="2400" b="0" i="0" dirty="0">
                <a:solidFill>
                  <a:srgbClr val="4C4C4C"/>
                </a:solidFill>
                <a:effectLst/>
                <a:latin typeface="Work Sans" pitchFamily="2" charset="77"/>
              </a:rPr>
              <a:t> database uses a log to write out information about the records they will modify before applying the changes, aka </a:t>
            </a:r>
            <a:r>
              <a:rPr lang="en-US" sz="2400" b="1" i="1" dirty="0">
                <a:solidFill>
                  <a:srgbClr val="4C4C4C"/>
                </a:solidFill>
                <a:effectLst/>
                <a:latin typeface="Work Sans" pitchFamily="2" charset="77"/>
              </a:rPr>
              <a:t>changelog.</a:t>
            </a:r>
          </a:p>
          <a:p>
            <a:pPr marL="186262">
              <a:buClr>
                <a:srgbClr val="00B0F0"/>
              </a:buClr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The log records what happened, and each table or index is a projection of this history into a database table or index. </a:t>
            </a:r>
          </a:p>
          <a:p>
            <a:pPr marL="529162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Work Sans" pitchFamily="2" charset="77"/>
            </a:endParaRPr>
          </a:p>
          <a:p>
            <a:pPr marL="342900" indent="-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ork Sans" pitchFamily="2" charset="77"/>
              </a:rPr>
              <a:t>Since the log is immediately persisted it can be used as the authoritative source in restoring all other persistent structures in the event of a crash.</a:t>
            </a:r>
          </a:p>
        </p:txBody>
      </p:sp>
    </p:spTree>
    <p:extLst>
      <p:ext uri="{BB962C8B-B14F-4D97-AF65-F5344CB8AC3E}">
        <p14:creationId xmlns:p14="http://schemas.microsoft.com/office/powerpoint/2010/main" val="3328308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1930</Words>
  <Application>Microsoft Macintosh PowerPoint</Application>
  <PresentationFormat>Widescreen</PresentationFormat>
  <Paragraphs>226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Work Sans Medium</vt:lpstr>
      <vt:lpstr>Calibri</vt:lpstr>
      <vt:lpstr>Space Grotesk</vt:lpstr>
      <vt:lpstr>Montserrat Medium</vt:lpstr>
      <vt:lpstr>Montserrat</vt:lpstr>
      <vt:lpstr>Work Sans</vt:lpstr>
      <vt:lpstr>Arial</vt:lpstr>
      <vt:lpstr>Space Grotesk Medium</vt:lpstr>
      <vt:lpstr>-apple-system</vt:lpstr>
      <vt:lpstr>Office Theme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Kjerrumgaard</dc:creator>
  <cp:lastModifiedBy>David Kjerrumgaard</cp:lastModifiedBy>
  <cp:revision>7</cp:revision>
  <dcterms:created xsi:type="dcterms:W3CDTF">2022-08-01T21:50:08Z</dcterms:created>
  <dcterms:modified xsi:type="dcterms:W3CDTF">2024-03-21T14:28:38Z</dcterms:modified>
</cp:coreProperties>
</file>